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4" r:id="rId15"/>
    <p:sldId id="275" r:id="rId16"/>
    <p:sldId id="271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ics, Péter" initials="IP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  <a:srgbClr val="36B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0"/>
    <p:restoredTop sz="94651"/>
  </p:normalViewPr>
  <p:slideViewPr>
    <p:cSldViewPr snapToGrid="0" snapToObjects="1">
      <p:cViewPr varScale="1">
        <p:scale>
          <a:sx n="118" d="100"/>
          <a:sy n="118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52E7-DAB8-404E-A6F1-B3FB3B90DA0D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2B0E6-F951-254E-A7B4-89AC2DE84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36B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-139652"/>
            <a:ext cx="6504966" cy="65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496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102659"/>
            <a:ext cx="10318418" cy="459889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cap="none" spc="0" dirty="0" smtClean="0"/>
              <a:t>Association Analysis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on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Demographic Data </a:t>
            </a:r>
            <a:br>
              <a:rPr lang="en-US" sz="3200" b="1" cap="none" spc="0" dirty="0" smtClean="0"/>
            </a:br>
            <a:r>
              <a:rPr lang="en-US" sz="3200" b="1" cap="none" spc="0" dirty="0" smtClean="0"/>
              <a:t>and 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Liked Content </a:t>
            </a:r>
            <a:endParaRPr lang="en-US" sz="3200" b="1" cap="none" spc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2" y="5795683"/>
            <a:ext cx="1019921" cy="1019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736789" y="5952877"/>
            <a:ext cx="2347632" cy="705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Wednesday</a:t>
            </a:r>
            <a:r>
              <a:rPr lang="fi-FI" sz="1600" i="1" spc="0" dirty="0" smtClean="0">
                <a:solidFill>
                  <a:schemeClr val="bg1"/>
                </a:solidFill>
              </a:rPr>
              <a:t> 1. November 2017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</a:t>
            </a:r>
            <a:r>
              <a:rPr lang="en-US" dirty="0" err="1" smtClean="0"/>
              <a:t>itemset</a:t>
            </a:r>
            <a:r>
              <a:rPr lang="en-US" dirty="0" smtClean="0"/>
              <a:t>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Filter for the transactions of the desired group(s)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Generate frequent </a:t>
                </a:r>
                <a:r>
                  <a:rPr lang="en-US" dirty="0" err="1" smtClean="0"/>
                  <a:t>itemsets</a:t>
                </a:r>
                <a:r>
                  <a:rPr lang="en-US" dirty="0" smtClean="0"/>
                  <a:t> (using </a:t>
                </a:r>
                <a:r>
                  <a:rPr lang="en-US" dirty="0" err="1" smtClean="0"/>
                  <a:t>Apriori</a:t>
                </a:r>
                <a:r>
                  <a:rPr lang="en-US" dirty="0" smtClean="0"/>
                  <a:t> algorithm)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Calculate supports: </a:t>
                </a:r>
                <a:br>
                  <a:rPr lang="en-US" dirty="0" smtClean="0"/>
                </a:br>
                <a:r>
                  <a:rPr lang="en-US" dirty="0" smtClean="0"/>
                  <a:t>				</a:t>
                </a:r>
                <a14:m>
                  <m:oMath xmlns:m="http://schemas.openxmlformats.org/officeDocument/2006/math">
                    <m:r>
                      <a:rPr lang="hu-HU" sz="2400" b="1" i="0" smtClean="0">
                        <a:latin typeface="Cambria Math" charset="0"/>
                      </a:rPr>
                      <m:t>𝐬𝐮𝐩</m:t>
                    </m:r>
                    <m:d>
                      <m:dPr>
                        <m:ctrlPr>
                          <a:rPr lang="hu-HU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hu-HU" sz="2400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fi-FI" sz="2400" b="1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i-FI" sz="2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fi-FI" sz="2400" b="1" i="1" smtClean="0">
                                <a:latin typeface="Cambria Math" charset="0"/>
                              </a:rPr>
                              <m:t>𝒕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𝑻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;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𝑿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⊆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𝒕</m:t>
                            </m:r>
                          </m:e>
                        </m:d>
                        <m:r>
                          <a:rPr lang="fi-FI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𝑻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  <a:br>
                  <a:rPr lang="en-US" dirty="0" smtClean="0"/>
                </a:b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is the set of all transactions and 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is the set of transactions which contain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Compare groups to one another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instance,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1">
                        <a:latin typeface="Cambria Math" charset="0"/>
                      </a:rPr>
                      <m:t>sup</m:t>
                    </m:r>
                    <m:d>
                      <m:dPr>
                        <m:ctrlPr>
                          <a:rPr lang="hu-HU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fi-FI" b="0" i="1" smtClean="0">
                            <a:latin typeface="Cambria Math" charset="0"/>
                          </a:rPr>
                          <m:t>{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𝑏𝑒𝑎𝑢𝑡𝑦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,  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𝑏𝑙𝑜𝑛𝑑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}</m:t>
                        </m:r>
                      </m:e>
                    </m:d>
                    <m:r>
                      <a:rPr lang="fi-FI" b="0" i="1">
                        <a:latin typeface="Cambria Math" charset="0"/>
                      </a:rPr>
                      <m:t>=</m:t>
                    </m:r>
                    <m:r>
                      <a:rPr lang="fi-FI" b="0" i="1" smtClean="0">
                        <a:latin typeface="Cambria Math" charset="0"/>
                      </a:rPr>
                      <m:t>0.7</m:t>
                    </m:r>
                  </m:oMath>
                </a14:m>
                <a:r>
                  <a:rPr lang="en-US" dirty="0" smtClean="0"/>
                  <a:t>, then 70% of the votes were cased on images that have both the 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charset="0"/>
                      </a:rPr>
                      <m:t>{</m:t>
                    </m:r>
                    <m:r>
                      <a:rPr lang="fi-FI" i="1">
                        <a:latin typeface="Cambria Math" charset="0"/>
                      </a:rPr>
                      <m:t>𝑏𝑒𝑎𝑢𝑡𝑦</m:t>
                    </m:r>
                    <m:r>
                      <a:rPr lang="fi-FI" i="1">
                        <a:latin typeface="Cambria Math" charset="0"/>
                      </a:rPr>
                      <m:t>,  </m:t>
                    </m:r>
                    <m:r>
                      <a:rPr lang="fi-FI" i="1">
                        <a:latin typeface="Cambria Math" charset="0"/>
                      </a:rPr>
                      <m:t>𝑏𝑙𝑜𝑛𝑑</m:t>
                    </m:r>
                    <m:r>
                      <a:rPr lang="fi-FI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tags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  <a:blipFill rotWithShape="0">
                <a:blip r:embed="rId2"/>
                <a:stretch>
                  <a:fillRect l="-599" t="-711" r="-299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0" y="506890"/>
            <a:ext cx="10632125" cy="56852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8" y="685800"/>
            <a:ext cx="10741231" cy="5743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" y="685800"/>
            <a:ext cx="10848109" cy="5800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20629"/>
              </p:ext>
            </p:extLst>
          </p:nvPr>
        </p:nvGraphicFramePr>
        <p:xfrm>
          <a:off x="1434163" y="1547440"/>
          <a:ext cx="9683016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672"/>
                <a:gridCol w="3227672"/>
                <a:gridCol w="32276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Itemset</a:t>
                      </a:r>
                      <a:r>
                        <a:rPr lang="en-US" dirty="0" smtClean="0"/>
                        <a:t> 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S(X | gender=female)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S(X</a:t>
                      </a:r>
                      <a:r>
                        <a:rPr lang="en-US" baseline="0" dirty="0" smtClean="0"/>
                        <a:t> | gender=</a:t>
                      </a:r>
                      <a:r>
                        <a:rPr lang="en-US" dirty="0" smtClean="0"/>
                        <a:t>male)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(model, </a:t>
                      </a:r>
                      <a:r>
                        <a:rPr lang="en-US" dirty="0" err="1" smtClean="0"/>
                        <a:t>jewellery</a:t>
                      </a:r>
                      <a:r>
                        <a:rPr lang="en-US" dirty="0" smtClean="0"/>
                        <a:t>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(shoulder, hair)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jewellery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beauty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hairstyle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0.26</a:t>
                      </a:r>
                      <a:endParaRPr lang="en-US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smile</a:t>
                      </a:r>
                      <a:r>
                        <a:rPr lang="mr-IN" dirty="0" smtClean="0"/>
                        <a:t>)</a:t>
                      </a:r>
                      <a:endParaRPr lang="fi-FI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0.07</a:t>
                      </a:r>
                      <a:endParaRPr lang="fi-FI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brassiere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Comparing supports </a:t>
            </a:r>
            <a:r>
              <a:rPr lang="en-US" smtClean="0"/>
              <a:t>of </a:t>
            </a:r>
            <a:r>
              <a:rPr lang="en-US" dirty="0" err="1" smtClean="0"/>
              <a:t>itemsets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50583"/>
              </p:ext>
            </p:extLst>
          </p:nvPr>
        </p:nvGraphicFramePr>
        <p:xfrm>
          <a:off x="873691" y="1416758"/>
          <a:ext cx="10934296" cy="49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7"/>
                <a:gridCol w="1366787"/>
                <a:gridCol w="1366787"/>
                <a:gridCol w="1366787"/>
                <a:gridCol w="1366787"/>
                <a:gridCol w="1366787"/>
                <a:gridCol w="1366787"/>
                <a:gridCol w="1366787"/>
              </a:tblGrid>
              <a:tr h="55499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Itemset</a:t>
                      </a:r>
                      <a:r>
                        <a:rPr lang="en-US" sz="1100" dirty="0" smtClean="0"/>
                        <a:t> (X)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rank(X | age=0-17)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rank(X | age=18-24)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age=25-34)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age=35-44)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rank(X | age=45-54)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age=55-64)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age=65+)</a:t>
                      </a:r>
                    </a:p>
                  </a:txBody>
                  <a:tcPr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'photo shoot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'shoulder', 'hair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288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{'fashion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model', 'blond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{'blond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', 'beauty', 'model', 'shoulder', 'fashion model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'shoulder', 'blond', 'photo shoot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'smile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'model',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jewellery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Comparing ranks of </a:t>
            </a:r>
            <a:r>
              <a:rPr lang="en-US" dirty="0" err="1" smtClean="0"/>
              <a:t>itemsets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42950"/>
            <a:ext cx="10933303" cy="5800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15616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588945"/>
            <a:ext cx="10933301" cy="5800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571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742950"/>
            <a:ext cx="10933301" cy="58007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962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2100263"/>
            <a:ext cx="10318418" cy="3157538"/>
          </a:xfrm>
        </p:spPr>
        <p:txBody>
          <a:bodyPr/>
          <a:lstStyle/>
          <a:p>
            <a:r>
              <a:rPr lang="en-US" sz="3600" spc="0" dirty="0" smtClean="0"/>
              <a:t>Choose wisely, use </a:t>
            </a: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>Questions?</a:t>
            </a:r>
            <a:endParaRPr lang="en-US" sz="3600" spc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fi-FI" sz="1600" i="1" spc="0" dirty="0" smtClean="0">
              <a:solidFill>
                <a:schemeClr val="bg1"/>
              </a:solidFill>
            </a:endParaRP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httpS</a:t>
            </a:r>
            <a:r>
              <a:rPr lang="fi-FI" sz="1600" i="1" spc="0" dirty="0" smtClean="0">
                <a:solidFill>
                  <a:schemeClr val="bg1"/>
                </a:solidFill>
              </a:rPr>
              <a:t>://</a:t>
            </a:r>
            <a:r>
              <a:rPr lang="fi-FI" sz="1600" i="1" spc="0" dirty="0" err="1" smtClean="0">
                <a:solidFill>
                  <a:schemeClr val="bg1"/>
                </a:solidFill>
              </a:rPr>
              <a:t>choicely.com</a:t>
            </a:r>
            <a:r>
              <a:rPr lang="fi-FI" sz="1600" i="1" spc="0" dirty="0" smtClean="0">
                <a:solidFill>
                  <a:schemeClr val="bg1"/>
                </a:solidFill>
              </a:rPr>
              <a:t> 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72191" y="2938568"/>
            <a:ext cx="2131079" cy="6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7D944EC-058F-44C3-B6FC-83F56CC52E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 title="right scallop background shape">
            <a:extLst>
              <a:ext uri="{FF2B5EF4-FFF2-40B4-BE49-F238E27FC236}">
                <a16:creationId xmlns="" xmlns:a16="http://schemas.microsoft.com/office/drawing/2014/main" id="{F767D062-773A-4828-8C2A-964BD77964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 title="left edge border">
            <a:extLst>
              <a:ext uri="{FF2B5EF4-FFF2-40B4-BE49-F238E27FC236}">
                <a16:creationId xmlns="" xmlns:a16="http://schemas.microsoft.com/office/drawing/2014/main" id="{BCE087B0-F20B-4238-8025-64B95BF53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4" y="643464"/>
            <a:ext cx="5326978" cy="5260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fi-FI" sz="2400" dirty="0" err="1">
                <a:solidFill>
                  <a:schemeClr val="accent1"/>
                </a:solidFill>
              </a:rPr>
              <a:t>What</a:t>
            </a:r>
            <a:r>
              <a:rPr lang="fi-FI" sz="2400" dirty="0">
                <a:solidFill>
                  <a:schemeClr val="accent1"/>
                </a:solidFill>
              </a:rPr>
              <a:t> is </a:t>
            </a:r>
            <a:r>
              <a:rPr lang="fi-FI" sz="2400" dirty="0" err="1">
                <a:solidFill>
                  <a:schemeClr val="accent1"/>
                </a:solidFill>
              </a:rPr>
              <a:t>Choicely</a:t>
            </a:r>
            <a:r>
              <a:rPr lang="fi-FI" sz="2400" dirty="0">
                <a:solidFill>
                  <a:schemeClr val="accent1"/>
                </a:solidFill>
              </a:rPr>
              <a:t>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327" y="1655065"/>
            <a:ext cx="3480965" cy="422452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Comprehensive voting/audience engagement </a:t>
            </a:r>
            <a:r>
              <a:rPr lang="en-US" sz="1600" dirty="0" smtClean="0">
                <a:solidFill>
                  <a:schemeClr val="bg1"/>
                </a:solidFill>
              </a:rPr>
              <a:t>platform</a:t>
            </a:r>
          </a:p>
          <a:p>
            <a:pPr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Voting tools for visual polls, questions, surveys, </a:t>
            </a:r>
            <a:r>
              <a:rPr lang="en-US" sz="1600" dirty="0" smtClean="0">
                <a:solidFill>
                  <a:schemeClr val="bg1"/>
                </a:solidFill>
              </a:rPr>
              <a:t>sweepstakes</a:t>
            </a:r>
          </a:p>
          <a:p>
            <a:pPr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Typical use cases: 	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TV and radio shows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beauty pageants, 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sports events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talent shows</a:t>
            </a:r>
          </a:p>
          <a:p>
            <a:pPr lvl="1"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design contests</a:t>
            </a:r>
          </a:p>
        </p:txBody>
      </p:sp>
    </p:spTree>
    <p:extLst>
      <p:ext uri="{BB962C8B-B14F-4D97-AF65-F5344CB8AC3E}">
        <p14:creationId xmlns:p14="http://schemas.microsoft.com/office/powerpoint/2010/main" val="28919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24" y="0"/>
            <a:ext cx="957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51676" y="2354731"/>
            <a:ext cx="1746623" cy="174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97435" y="4863462"/>
            <a:ext cx="855107" cy="1532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6" y="2371454"/>
            <a:ext cx="2575859" cy="193189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74555" y="1912927"/>
            <a:ext cx="1523744" cy="458527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Users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709673" y="1912927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 organizers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39" y="3936362"/>
            <a:ext cx="1854200" cy="1854200"/>
          </a:xfrm>
          <a:prstGeom prst="rect">
            <a:avLst/>
          </a:prstGeom>
        </p:spPr>
      </p:pic>
      <p:cxnSp>
        <p:nvCxnSpPr>
          <p:cNvPr id="15" name="Curved Connector 14"/>
          <p:cNvCxnSpPr>
            <a:stCxn id="5" idx="1"/>
            <a:endCxn id="11" idx="0"/>
          </p:cNvCxnSpPr>
          <p:nvPr/>
        </p:nvCxnSpPr>
        <p:spPr>
          <a:xfrm>
            <a:off x="2998299" y="3228043"/>
            <a:ext cx="3342540" cy="708319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11" idx="1"/>
          </p:cNvCxnSpPr>
          <p:nvPr/>
        </p:nvCxnSpPr>
        <p:spPr>
          <a:xfrm flipV="1">
            <a:off x="2552542" y="4863462"/>
            <a:ext cx="2861197" cy="766483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1"/>
            <a:endCxn id="11" idx="0"/>
          </p:cNvCxnSpPr>
          <p:nvPr/>
        </p:nvCxnSpPr>
        <p:spPr>
          <a:xfrm rot="10800000" flipV="1">
            <a:off x="6340840" y="3337400"/>
            <a:ext cx="2500367" cy="598961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8" idx="2"/>
            <a:endCxn id="11" idx="2"/>
          </p:cNvCxnSpPr>
          <p:nvPr/>
        </p:nvCxnSpPr>
        <p:spPr>
          <a:xfrm rot="5400000">
            <a:off x="7491381" y="3152807"/>
            <a:ext cx="1487214" cy="3788297"/>
          </a:xfrm>
          <a:prstGeom prst="curvedConnector3">
            <a:avLst>
              <a:gd name="adj1" fmla="val 115371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>
          <a:xfrm rot="21112460">
            <a:off x="6472372" y="2970214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Contestants (images)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 rot="19651488">
            <a:off x="7924698" y="5693771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 rot="373710">
            <a:off x="3408365" y="2894708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Demographic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 rot="20234249">
            <a:off x="2670073" y="5332919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Vote data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37" y="779930"/>
            <a:ext cx="10364658" cy="54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9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0"/>
            <a:ext cx="35011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84" y="1513113"/>
            <a:ext cx="6750821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37" y="107968"/>
            <a:ext cx="7441420" cy="3545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3853" y="6488668"/>
            <a:ext cx="313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cloud.google.com</a:t>
            </a:r>
            <a:r>
              <a:rPr lang="en-US" dirty="0"/>
              <a:t>/vision/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9" y="751115"/>
            <a:ext cx="7145972" cy="3744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8" y="1355877"/>
            <a:ext cx="7146699" cy="51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951561" y="1438898"/>
            <a:ext cx="2838923" cy="1475756"/>
            <a:chOff x="951561" y="1438898"/>
            <a:chExt cx="2838923" cy="1475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1864679"/>
              <a:ext cx="1049975" cy="1049975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951561" y="1438898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Datastore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51561" y="3272240"/>
            <a:ext cx="2838923" cy="1478241"/>
            <a:chOff x="951561" y="3272240"/>
            <a:chExt cx="2838923" cy="1478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3700506"/>
              <a:ext cx="1049975" cy="1049975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951561" y="3272240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BigQuery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5629" y="5630492"/>
            <a:ext cx="2848906" cy="1280483"/>
            <a:chOff x="616930" y="5635016"/>
            <a:chExt cx="2848906" cy="1280483"/>
          </a:xfrm>
        </p:grpSpPr>
        <p:sp>
          <p:nvSpPr>
            <p:cNvPr id="10" name="Rectangle 9"/>
            <p:cNvSpPr/>
            <p:nvPr/>
          </p:nvSpPr>
          <p:spPr>
            <a:xfrm>
              <a:off x="2722886" y="5635016"/>
              <a:ext cx="742950" cy="814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 smtClean="0"/>
                <a:t>f</a:t>
              </a:r>
              <a:endParaRPr lang="en-US" sz="3200" i="1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16930" y="6113812"/>
              <a:ext cx="2105956" cy="8016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smtClean="0">
                  <a:solidFill>
                    <a:schemeClr val="tx1"/>
                  </a:solidFill>
                </a:rPr>
                <a:t>Cloud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Functions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938740" y="3634152"/>
            <a:ext cx="2838923" cy="1569360"/>
            <a:chOff x="9353077" y="5141003"/>
            <a:chExt cx="2838923" cy="1569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7550" y="5660388"/>
              <a:ext cx="1049975" cy="1049975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9353077" y="5141003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Local Cache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2057" y="5577935"/>
            <a:ext cx="4149820" cy="814388"/>
            <a:chOff x="4695624" y="5660388"/>
            <a:chExt cx="4149820" cy="8143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624" y="5660388"/>
              <a:ext cx="1574648" cy="814388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696491" y="5879319"/>
              <a:ext cx="3148953" cy="4816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Vision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urved Connector 16"/>
          <p:cNvCxnSpPr>
            <a:stCxn id="10" idx="0"/>
            <a:endCxn id="13" idx="0"/>
          </p:cNvCxnSpPr>
          <p:nvPr/>
        </p:nvCxnSpPr>
        <p:spPr>
          <a:xfrm rot="5400000" flipH="1" flipV="1">
            <a:off x="4849942" y="3891054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10" idx="2"/>
          </p:cNvCxnSpPr>
          <p:nvPr/>
        </p:nvCxnSpPr>
        <p:spPr>
          <a:xfrm rot="5400000">
            <a:off x="4849943" y="4705441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0" idx="0"/>
            <a:endCxn id="7" idx="2"/>
          </p:cNvCxnSpPr>
          <p:nvPr/>
        </p:nvCxnSpPr>
        <p:spPr>
          <a:xfrm rot="16200000" flipV="1">
            <a:off x="2327037" y="4794468"/>
            <a:ext cx="880011" cy="79203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02057" y="2507460"/>
            <a:ext cx="2913318" cy="81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smtClean="0"/>
              <a:t>Data analysis</a:t>
            </a:r>
            <a:endParaRPr lang="en-US" sz="3200" i="1" dirty="0"/>
          </a:p>
        </p:txBody>
      </p:sp>
      <p:cxnSp>
        <p:nvCxnSpPr>
          <p:cNvPr id="39" name="Curved Connector 38"/>
          <p:cNvCxnSpPr>
            <a:stCxn id="7" idx="3"/>
            <a:endCxn id="38" idx="1"/>
          </p:cNvCxnSpPr>
          <p:nvPr/>
        </p:nvCxnSpPr>
        <p:spPr>
          <a:xfrm flipV="1">
            <a:off x="2896010" y="2914654"/>
            <a:ext cx="2906047" cy="1310840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" idx="3"/>
            <a:endCxn id="38" idx="1"/>
          </p:cNvCxnSpPr>
          <p:nvPr/>
        </p:nvCxnSpPr>
        <p:spPr>
          <a:xfrm>
            <a:off x="2896010" y="2389667"/>
            <a:ext cx="2906047" cy="52498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38" idx="2"/>
            <a:endCxn id="6" idx="2"/>
          </p:cNvCxnSpPr>
          <p:nvPr/>
        </p:nvCxnSpPr>
        <p:spPr>
          <a:xfrm rot="16200000" flipH="1">
            <a:off x="7867626" y="2712937"/>
            <a:ext cx="1881664" cy="3099485"/>
          </a:xfrm>
          <a:prstGeom prst="curvedConnector3">
            <a:avLst>
              <a:gd name="adj1" fmla="val 13113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6" idx="1"/>
            <a:endCxn id="38" idx="3"/>
          </p:cNvCxnSpPr>
          <p:nvPr/>
        </p:nvCxnSpPr>
        <p:spPr>
          <a:xfrm rot="10800000">
            <a:off x="8715375" y="2914655"/>
            <a:ext cx="1117838" cy="1763871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5" idx="1"/>
            <a:endCxn id="10" idx="1"/>
          </p:cNvCxnSpPr>
          <p:nvPr/>
        </p:nvCxnSpPr>
        <p:spPr>
          <a:xfrm rot="10800000" flipH="1" flipV="1">
            <a:off x="1846035" y="2389666"/>
            <a:ext cx="945550" cy="3648019"/>
          </a:xfrm>
          <a:prstGeom prst="curvedConnector3">
            <a:avLst>
              <a:gd name="adj1" fmla="val -7706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8" idx="2"/>
            <a:endCxn id="10" idx="3"/>
          </p:cNvCxnSpPr>
          <p:nvPr/>
        </p:nvCxnSpPr>
        <p:spPr>
          <a:xfrm rot="5400000">
            <a:off x="4038707" y="2817677"/>
            <a:ext cx="2715838" cy="3724181"/>
          </a:xfrm>
          <a:prstGeom prst="curvedConnector2">
            <a:avLst/>
          </a:prstGeom>
          <a:ln w="6350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Wrangling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01316"/>
              </p:ext>
            </p:extLst>
          </p:nvPr>
        </p:nvGraphicFramePr>
        <p:xfrm>
          <a:off x="1251678" y="1719577"/>
          <a:ext cx="10259283" cy="2893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66"/>
                <a:gridCol w="790423"/>
                <a:gridCol w="1153509"/>
                <a:gridCol w="869687"/>
                <a:gridCol w="2788149"/>
                <a:gridCol w="2788149"/>
              </a:tblGrid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contest_id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gender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age_group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country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image_id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tags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25-34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65+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>
                          <a:effectLst/>
                        </a:rPr>
                        <a:t>5750085036015610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9d134a94-84c6-11e7-a91f-a9f8b94782fe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['beauty', 'blond', 'human hair color', 'model', 'supermodel', 'fashion model',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B283"/>
      </a:accent1>
      <a:accent2>
        <a:srgbClr val="51BC89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674</TotalTime>
  <Words>469</Words>
  <Application>Microsoft Macintosh PowerPoint</Application>
  <PresentationFormat>Widescreen</PresentationFormat>
  <Paragraphs>192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Impact</vt:lpstr>
      <vt:lpstr>Times New Roman</vt:lpstr>
      <vt:lpstr>Badge</vt:lpstr>
      <vt:lpstr>Association Analysis on Demographic Data  and  Liked Content </vt:lpstr>
      <vt:lpstr>What is Choicely?</vt:lpstr>
      <vt:lpstr>PowerPoint Presentation</vt:lpstr>
      <vt:lpstr>Data</vt:lpstr>
      <vt:lpstr>PowerPoint Presentation</vt:lpstr>
      <vt:lpstr>PowerPoint Presentation</vt:lpstr>
      <vt:lpstr>PowerPoint Presentation</vt:lpstr>
      <vt:lpstr>Data structure</vt:lpstr>
      <vt:lpstr>Wrangling</vt:lpstr>
      <vt:lpstr>Frequent itemset analysis</vt:lpstr>
      <vt:lpstr>PowerPoint Presentation</vt:lpstr>
      <vt:lpstr>PowerPoint Presentation</vt:lpstr>
      <vt:lpstr>PowerPoint Presentation</vt:lpstr>
      <vt:lpstr>Comparing supports of itemsets</vt:lpstr>
      <vt:lpstr>Comparing ranks of itemsets</vt:lpstr>
      <vt:lpstr>PowerPoint Presentation</vt:lpstr>
      <vt:lpstr>PowerPoint Presentation</vt:lpstr>
      <vt:lpstr>PowerPoint Presentation</vt:lpstr>
      <vt:lpstr>Choose wisely, use     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Ivanics, Péter</dc:creator>
  <cp:lastModifiedBy>Ivanics, Péter</cp:lastModifiedBy>
  <cp:revision>55</cp:revision>
  <dcterms:created xsi:type="dcterms:W3CDTF">2017-10-28T10:23:36Z</dcterms:created>
  <dcterms:modified xsi:type="dcterms:W3CDTF">2017-11-01T11:08:27Z</dcterms:modified>
</cp:coreProperties>
</file>